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p:cNvSpPr>
            <a:spLocks noGrp="1"/>
          </p:cNvSpPr>
          <p:nvPr>
            <p:ph type="dt" sz="half" idx="10"/>
          </p:nvPr>
        </p:nvSpPr>
        <p:spPr/>
        <p:txBody>
          <a:bodyPr/>
          <a:lstStyle/>
          <a:p>
            <a:fld id="{4C55F0DC-1390-4B92-B899-02A9370206AF}" type="datetimeFigureOut">
              <a:rPr lang="en-MY" smtClean="0"/>
              <a:t>25/4/2017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331567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4C55F0DC-1390-4B92-B899-02A9370206AF}" type="datetimeFigureOut">
              <a:rPr lang="en-MY" smtClean="0"/>
              <a:t>25/4/2017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409665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4C55F0DC-1390-4B92-B899-02A9370206AF}" type="datetimeFigureOut">
              <a:rPr lang="en-MY" smtClean="0"/>
              <a:t>25/4/2017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36598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p>
            <a:fld id="{4C55F0DC-1390-4B92-B899-02A9370206AF}" type="datetimeFigureOut">
              <a:rPr lang="en-MY" smtClean="0"/>
              <a:t>25/4/2017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15729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55F0DC-1390-4B92-B899-02A9370206AF}" type="datetimeFigureOut">
              <a:rPr lang="en-MY" smtClean="0"/>
              <a:t>25/4/2017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164807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p:cNvSpPr>
            <a:spLocks noGrp="1"/>
          </p:cNvSpPr>
          <p:nvPr>
            <p:ph type="dt" sz="half" idx="10"/>
          </p:nvPr>
        </p:nvSpPr>
        <p:spPr/>
        <p:txBody>
          <a:bodyPr/>
          <a:lstStyle/>
          <a:p>
            <a:fld id="{4C55F0DC-1390-4B92-B899-02A9370206AF}" type="datetimeFigureOut">
              <a:rPr lang="en-MY" smtClean="0"/>
              <a:t>25/4/2017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2167719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p:cNvSpPr>
            <a:spLocks noGrp="1"/>
          </p:cNvSpPr>
          <p:nvPr>
            <p:ph type="dt" sz="half" idx="10"/>
          </p:nvPr>
        </p:nvSpPr>
        <p:spPr/>
        <p:txBody>
          <a:bodyPr/>
          <a:lstStyle/>
          <a:p>
            <a:fld id="{4C55F0DC-1390-4B92-B899-02A9370206AF}" type="datetimeFigureOut">
              <a:rPr lang="en-MY" smtClean="0"/>
              <a:t>25/4/2017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25087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2"/>
          <p:cNvSpPr>
            <a:spLocks noGrp="1"/>
          </p:cNvSpPr>
          <p:nvPr>
            <p:ph type="dt" sz="half" idx="10"/>
          </p:nvPr>
        </p:nvSpPr>
        <p:spPr/>
        <p:txBody>
          <a:bodyPr/>
          <a:lstStyle/>
          <a:p>
            <a:fld id="{4C55F0DC-1390-4B92-B899-02A9370206AF}" type="datetimeFigureOut">
              <a:rPr lang="en-MY" smtClean="0"/>
              <a:t>25/4/2017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2666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5F0DC-1390-4B92-B899-02A9370206AF}" type="datetimeFigureOut">
              <a:rPr lang="en-MY" smtClean="0"/>
              <a:t>25/4/2017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194254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55F0DC-1390-4B92-B899-02A9370206AF}" type="datetimeFigureOut">
              <a:rPr lang="en-MY" smtClean="0"/>
              <a:t>25/4/2017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111546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55F0DC-1390-4B92-B899-02A9370206AF}" type="datetimeFigureOut">
              <a:rPr lang="en-MY" smtClean="0"/>
              <a:t>25/4/2017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988CA053-190A-4072-AD55-362D590F5170}" type="slidenum">
              <a:rPr lang="en-MY" smtClean="0"/>
              <a:t>‹#›</a:t>
            </a:fld>
            <a:endParaRPr lang="en-MY"/>
          </a:p>
        </p:txBody>
      </p:sp>
    </p:spTree>
    <p:extLst>
      <p:ext uri="{BB962C8B-B14F-4D97-AF65-F5344CB8AC3E}">
        <p14:creationId xmlns:p14="http://schemas.microsoft.com/office/powerpoint/2010/main" val="97758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5F0DC-1390-4B92-B899-02A9370206AF}" type="datetimeFigureOut">
              <a:rPr lang="en-MY" smtClean="0"/>
              <a:t>25/4/2017</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CA053-190A-4072-AD55-362D590F5170}" type="slidenum">
              <a:rPr lang="en-MY" smtClean="0"/>
              <a:t>‹#›</a:t>
            </a:fld>
            <a:endParaRPr lang="en-MY"/>
          </a:p>
        </p:txBody>
      </p:sp>
    </p:spTree>
    <p:extLst>
      <p:ext uri="{BB962C8B-B14F-4D97-AF65-F5344CB8AC3E}">
        <p14:creationId xmlns:p14="http://schemas.microsoft.com/office/powerpoint/2010/main" val="1658780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357" y="356685"/>
            <a:ext cx="11772683" cy="1325563"/>
          </a:xfrm>
        </p:spPr>
        <p:txBody>
          <a:bodyPr>
            <a:normAutofit fontScale="90000"/>
          </a:bodyPr>
          <a:lstStyle/>
          <a:p>
            <a:r>
              <a:rPr lang="en-MY" dirty="0">
                <a:latin typeface="Times New Roman" panose="02020603050405020304" pitchFamily="18" charset="0"/>
                <a:cs typeface="Times New Roman" panose="02020603050405020304" pitchFamily="18" charset="0"/>
              </a:rPr>
              <a:t>Novel Architecture, Integration, and Application of Content-Addressable Memories (CAM) for Parallel Search Engines, Networking, and SoCs</a:t>
            </a:r>
          </a:p>
        </p:txBody>
      </p:sp>
      <p:sp>
        <p:nvSpPr>
          <p:cNvPr id="5" name="Content Placeholder 4"/>
          <p:cNvSpPr>
            <a:spLocks noGrp="1"/>
          </p:cNvSpPr>
          <p:nvPr>
            <p:ph sz="half" idx="1"/>
          </p:nvPr>
        </p:nvSpPr>
        <p:spPr>
          <a:xfrm>
            <a:off x="285093" y="2265690"/>
            <a:ext cx="5538172" cy="3893411"/>
          </a:xfrm>
        </p:spPr>
        <p:txBody>
          <a:bodyPr>
            <a:normAutofit fontScale="92500" lnSpcReduction="10000"/>
          </a:bodyPr>
          <a:lstStyle/>
          <a:p>
            <a:pPr marL="0" indent="0" algn="just">
              <a:lnSpc>
                <a:spcPct val="120000"/>
              </a:lnSpc>
              <a:buNone/>
            </a:pPr>
            <a:r>
              <a:rPr lang="en-US" altLang="ja-JP" sz="1600" i="1" dirty="0">
                <a:latin typeface="Times New Roman" panose="02020603050405020304" pitchFamily="18" charset="0"/>
                <a:cs typeface="Times New Roman" panose="02020603050405020304" pitchFamily="18" charset="0"/>
              </a:rPr>
              <a:t>    Content-addressable memories (CAMs) are specialized H/W search engines much faster than algorithmic approaches. CAMs are composed of conventional semiconductor memory (usually SRAM) with added comparison circuitry that enable a search operation. The most common search-intensive tasks that use CAMs are packet forwarding and packet classification in Internet routers. </a:t>
            </a:r>
          </a:p>
          <a:p>
            <a:pPr marL="0" indent="0" algn="just">
              <a:lnSpc>
                <a:spcPct val="120000"/>
              </a:lnSpc>
              <a:buNone/>
            </a:pPr>
            <a:r>
              <a:rPr lang="en-US" sz="1600" i="1" dirty="0">
                <a:latin typeface="Times New Roman" panose="02020603050405020304" pitchFamily="18" charset="0"/>
                <a:cs typeface="Times New Roman" panose="02020603050405020304" pitchFamily="18" charset="0"/>
              </a:rPr>
              <a:t>   As the data traffic on internet increases day by day along with the transit from IPv4 to IPv6, Internet routers are required to handle larger data with much higher speed.</a:t>
            </a:r>
          </a:p>
          <a:p>
            <a:pPr marL="0" indent="0" algn="just">
              <a:lnSpc>
                <a:spcPct val="120000"/>
              </a:lnSpc>
              <a:buNone/>
            </a:pPr>
            <a:r>
              <a:rPr lang="en-US" sz="1600" i="1" dirty="0">
                <a:latin typeface="Times New Roman" panose="02020603050405020304" pitchFamily="18" charset="0"/>
                <a:cs typeface="Times New Roman" panose="02020603050405020304" pitchFamily="18" charset="0"/>
              </a:rPr>
              <a:t>   This theme is to investigate the possibilities of novel architecture and integration (3D stacked is a candidate) to improve speed, power consumption and usability of CAMs.  Application of CAMS to new frontier is another aim of this theme.</a:t>
            </a:r>
            <a:endParaRPr lang="en-MY" sz="1600" i="1"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47358" y="1838958"/>
            <a:ext cx="3252234" cy="369332"/>
          </a:xfrm>
          <a:prstGeom prst="rect">
            <a:avLst/>
          </a:prstGeom>
          <a:noFill/>
        </p:spPr>
        <p:txBody>
          <a:bodyPr wrap="square" rtlCol="0">
            <a:spAutoFit/>
          </a:bodyPr>
          <a:lstStyle/>
          <a:p>
            <a:r>
              <a:rPr lang="en-MY" dirty="0">
                <a:latin typeface="Times New Roman" panose="02020603050405020304" pitchFamily="18" charset="0"/>
                <a:cs typeface="Times New Roman" panose="02020603050405020304" pitchFamily="18" charset="0"/>
              </a:rPr>
              <a:t>@ Embedded System </a:t>
            </a:r>
            <a:r>
              <a:rPr lang="en-MY" dirty="0" err="1">
                <a:latin typeface="Times New Roman" panose="02020603050405020304" pitchFamily="18" charset="0"/>
                <a:cs typeface="Times New Roman" panose="02020603050405020304" pitchFamily="18" charset="0"/>
              </a:rPr>
              <a:t>iKohza</a:t>
            </a:r>
            <a:endParaRPr lang="en-MY" dirty="0">
              <a:latin typeface="Times New Roman" panose="02020603050405020304" pitchFamily="18" charset="0"/>
              <a:cs typeface="Times New Roman" panose="02020603050405020304" pitchFamily="18" charset="0"/>
            </a:endParaRPr>
          </a:p>
        </p:txBody>
      </p:sp>
      <p:graphicFrame>
        <p:nvGraphicFramePr>
          <p:cNvPr id="8" name="Object 4"/>
          <p:cNvGraphicFramePr>
            <a:graphicFrameLocks noGrp="1" noChangeAspect="1"/>
          </p:cNvGraphicFramePr>
          <p:nvPr>
            <p:ph sz="half" idx="2"/>
            <p:extLst>
              <p:ext uri="{D42A27DB-BD31-4B8C-83A1-F6EECF244321}">
                <p14:modId xmlns:p14="http://schemas.microsoft.com/office/powerpoint/2010/main" val="3257047917"/>
              </p:ext>
            </p:extLst>
          </p:nvPr>
        </p:nvGraphicFramePr>
        <p:xfrm>
          <a:off x="5894369" y="2035809"/>
          <a:ext cx="2809456" cy="4223413"/>
        </p:xfrm>
        <a:graphic>
          <a:graphicData uri="http://schemas.openxmlformats.org/presentationml/2006/ole">
            <mc:AlternateContent xmlns:mc="http://schemas.openxmlformats.org/markup-compatibility/2006">
              <mc:Choice xmlns:v="urn:schemas-microsoft-com:vml" Requires="v">
                <p:oleObj spid="_x0000_s1044" name="Visio" r:id="rId3" imgW="3992067" imgH="6798666" progId="Visio.Drawing.6">
                  <p:embed/>
                </p:oleObj>
              </mc:Choice>
              <mc:Fallback>
                <p:oleObj name="Visio" r:id="rId3" imgW="3992067" imgH="6798666" progId="Visio.Drawing.6">
                  <p:embed/>
                  <p:pic>
                    <p:nvPicPr>
                      <p:cNvPr id="18739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4369" y="2035809"/>
                        <a:ext cx="2809456" cy="4223413"/>
                      </a:xfrm>
                      <a:prstGeom prst="rect">
                        <a:avLst/>
                      </a:prstGeom>
                      <a:noFill/>
                      <a:ln>
                        <a:noFill/>
                      </a:ln>
                      <a:effectLst/>
                    </p:spPr>
                  </p:pic>
                </p:oleObj>
              </mc:Fallback>
            </mc:AlternateContent>
          </a:graphicData>
        </a:graphic>
      </p:graphicFrame>
      <p:pic>
        <p:nvPicPr>
          <p:cNvPr id="9" name="Picture 4" descr="camra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8803260" y="1964799"/>
            <a:ext cx="3216780" cy="1653671"/>
          </a:xfrm>
          <a:prstGeom prst="rect">
            <a:avLst/>
          </a:prstGeom>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矢印: 下カーブ 6"/>
          <p:cNvSpPr/>
          <p:nvPr/>
        </p:nvSpPr>
        <p:spPr>
          <a:xfrm>
            <a:off x="9866113" y="2911340"/>
            <a:ext cx="1275503" cy="46423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9528629" y="3636069"/>
            <a:ext cx="1950470" cy="523220"/>
          </a:xfrm>
          <a:prstGeom prst="rect">
            <a:avLst/>
          </a:prstGeom>
          <a:noFill/>
        </p:spPr>
        <p:txBody>
          <a:bodyPr wrap="none" rtlCol="0">
            <a:spAutoFit/>
          </a:bodyPr>
          <a:lstStyle/>
          <a:p>
            <a:pPr algn="ctr"/>
            <a:r>
              <a:rPr kumimoji="1" lang="en-US" altLang="ja-JP" sz="1400" b="1" dirty="0"/>
              <a:t>Example of Application:</a:t>
            </a:r>
          </a:p>
          <a:p>
            <a:pPr algn="ctr"/>
            <a:r>
              <a:rPr kumimoji="1" lang="en-US" altLang="ja-JP" sz="1400" b="1" dirty="0"/>
              <a:t> Routing Table </a:t>
            </a:r>
            <a:endParaRPr kumimoji="1" lang="ja-JP" altLang="en-US" sz="1400" b="1" dirty="0"/>
          </a:p>
        </p:txBody>
      </p:sp>
      <p:grpSp>
        <p:nvGrpSpPr>
          <p:cNvPr id="85" name="グループ化 84"/>
          <p:cNvGrpSpPr/>
          <p:nvPr/>
        </p:nvGrpSpPr>
        <p:grpSpPr>
          <a:xfrm>
            <a:off x="9515249" y="4200747"/>
            <a:ext cx="1963851" cy="2008605"/>
            <a:chOff x="2487811" y="4078288"/>
            <a:chExt cx="2444553" cy="2663825"/>
          </a:xfrm>
        </p:grpSpPr>
        <p:grpSp>
          <p:nvGrpSpPr>
            <p:cNvPr id="12" name="Group 583"/>
            <p:cNvGrpSpPr>
              <a:grpSpLocks/>
            </p:cNvGrpSpPr>
            <p:nvPr/>
          </p:nvGrpSpPr>
          <p:grpSpPr bwMode="auto">
            <a:xfrm rot="16200000" flipV="1">
              <a:off x="3581401" y="5126038"/>
              <a:ext cx="304800" cy="685800"/>
              <a:chOff x="2160" y="1056"/>
              <a:chExt cx="192" cy="432"/>
            </a:xfrm>
          </p:grpSpPr>
          <p:sp>
            <p:nvSpPr>
              <p:cNvPr id="13" name="Line 584"/>
              <p:cNvSpPr>
                <a:spLocks noChangeShapeType="1"/>
              </p:cNvSpPr>
              <p:nvPr/>
            </p:nvSpPr>
            <p:spPr bwMode="auto">
              <a:xfrm>
                <a:off x="2160"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585"/>
              <p:cNvSpPr>
                <a:spLocks noChangeShapeType="1"/>
              </p:cNvSpPr>
              <p:nvPr/>
            </p:nvSpPr>
            <p:spPr bwMode="auto">
              <a:xfrm>
                <a:off x="2160" y="1152"/>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86"/>
              <p:cNvSpPr>
                <a:spLocks noChangeShapeType="1"/>
              </p:cNvSpPr>
              <p:nvPr/>
            </p:nvSpPr>
            <p:spPr bwMode="auto">
              <a:xfrm flipH="1">
                <a:off x="2256" y="1152"/>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Oval 587"/>
              <p:cNvSpPr>
                <a:spLocks noChangeArrowheads="1"/>
              </p:cNvSpPr>
              <p:nvPr/>
            </p:nvSpPr>
            <p:spPr bwMode="auto">
              <a:xfrm>
                <a:off x="2239" y="1344"/>
                <a:ext cx="48" cy="4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Line 588"/>
              <p:cNvSpPr>
                <a:spLocks noChangeShapeType="1"/>
              </p:cNvSpPr>
              <p:nvPr/>
            </p:nvSpPr>
            <p:spPr bwMode="auto">
              <a:xfrm>
                <a:off x="2256" y="13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89"/>
              <p:cNvSpPr>
                <a:spLocks noChangeShapeType="1"/>
              </p:cNvSpPr>
              <p:nvPr/>
            </p:nvSpPr>
            <p:spPr bwMode="auto">
              <a:xfrm>
                <a:off x="2256"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19" name="Group 590"/>
            <p:cNvGrpSpPr>
              <a:grpSpLocks/>
            </p:cNvGrpSpPr>
            <p:nvPr/>
          </p:nvGrpSpPr>
          <p:grpSpPr bwMode="auto">
            <a:xfrm rot="5400000" flipH="1" flipV="1">
              <a:off x="3581401" y="5811838"/>
              <a:ext cx="304800" cy="685800"/>
              <a:chOff x="2160" y="1056"/>
              <a:chExt cx="192" cy="432"/>
            </a:xfrm>
          </p:grpSpPr>
          <p:sp>
            <p:nvSpPr>
              <p:cNvPr id="20" name="Line 591"/>
              <p:cNvSpPr>
                <a:spLocks noChangeShapeType="1"/>
              </p:cNvSpPr>
              <p:nvPr/>
            </p:nvSpPr>
            <p:spPr bwMode="auto">
              <a:xfrm>
                <a:off x="2160" y="1152"/>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592"/>
              <p:cNvSpPr>
                <a:spLocks noChangeShapeType="1"/>
              </p:cNvSpPr>
              <p:nvPr/>
            </p:nvSpPr>
            <p:spPr bwMode="auto">
              <a:xfrm>
                <a:off x="2160" y="1152"/>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593"/>
              <p:cNvSpPr>
                <a:spLocks noChangeShapeType="1"/>
              </p:cNvSpPr>
              <p:nvPr/>
            </p:nvSpPr>
            <p:spPr bwMode="auto">
              <a:xfrm flipH="1">
                <a:off x="2256" y="1152"/>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Oval 594"/>
              <p:cNvSpPr>
                <a:spLocks noChangeArrowheads="1"/>
              </p:cNvSpPr>
              <p:nvPr/>
            </p:nvSpPr>
            <p:spPr bwMode="auto">
              <a:xfrm>
                <a:off x="2239" y="1344"/>
                <a:ext cx="48" cy="4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 name="Line 595"/>
              <p:cNvSpPr>
                <a:spLocks noChangeShapeType="1"/>
              </p:cNvSpPr>
              <p:nvPr/>
            </p:nvSpPr>
            <p:spPr bwMode="auto">
              <a:xfrm>
                <a:off x="2256" y="1392"/>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596"/>
              <p:cNvSpPr>
                <a:spLocks noChangeShapeType="1"/>
              </p:cNvSpPr>
              <p:nvPr/>
            </p:nvSpPr>
            <p:spPr bwMode="auto">
              <a:xfrm>
                <a:off x="2256"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26" name="Line 597"/>
            <p:cNvSpPr>
              <a:spLocks noChangeShapeType="1"/>
            </p:cNvSpPr>
            <p:nvPr/>
          </p:nvSpPr>
          <p:spPr bwMode="auto">
            <a:xfrm>
              <a:off x="4076701" y="5468938"/>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598"/>
            <p:cNvSpPr>
              <a:spLocks noChangeShapeType="1"/>
            </p:cNvSpPr>
            <p:nvPr/>
          </p:nvSpPr>
          <p:spPr bwMode="auto">
            <a:xfrm>
              <a:off x="3390901" y="5468938"/>
              <a:ext cx="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28" name="Group 599"/>
            <p:cNvGrpSpPr>
              <a:grpSpLocks/>
            </p:cNvGrpSpPr>
            <p:nvPr/>
          </p:nvGrpSpPr>
          <p:grpSpPr bwMode="auto">
            <a:xfrm rot="16200000">
              <a:off x="2895601" y="6040438"/>
              <a:ext cx="381000" cy="609600"/>
              <a:chOff x="960" y="768"/>
              <a:chExt cx="240" cy="384"/>
            </a:xfrm>
          </p:grpSpPr>
          <p:sp>
            <p:nvSpPr>
              <p:cNvPr id="29" name="Line 600"/>
              <p:cNvSpPr>
                <a:spLocks noChangeShapeType="1"/>
              </p:cNvSpPr>
              <p:nvPr/>
            </p:nvSpPr>
            <p:spPr bwMode="auto">
              <a:xfrm>
                <a:off x="1056"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601"/>
              <p:cNvSpPr>
                <a:spLocks noChangeShapeType="1"/>
              </p:cNvSpPr>
              <p:nvPr/>
            </p:nvSpPr>
            <p:spPr bwMode="auto">
              <a:xfrm>
                <a:off x="1104"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602"/>
              <p:cNvSpPr>
                <a:spLocks noChangeShapeType="1"/>
              </p:cNvSpPr>
              <p:nvPr/>
            </p:nvSpPr>
            <p:spPr bwMode="auto">
              <a:xfrm>
                <a:off x="1104" y="10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03"/>
              <p:cNvSpPr>
                <a:spLocks noChangeShapeType="1"/>
              </p:cNvSpPr>
              <p:nvPr/>
            </p:nvSpPr>
            <p:spPr bwMode="auto">
              <a:xfrm>
                <a:off x="1104"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604"/>
              <p:cNvSpPr>
                <a:spLocks noChangeShapeType="1"/>
              </p:cNvSpPr>
              <p:nvPr/>
            </p:nvSpPr>
            <p:spPr bwMode="auto">
              <a:xfrm>
                <a:off x="960" y="960"/>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605"/>
              <p:cNvSpPr>
                <a:spLocks noChangeShapeType="1"/>
              </p:cNvSpPr>
              <p:nvPr/>
            </p:nvSpPr>
            <p:spPr bwMode="auto">
              <a:xfrm>
                <a:off x="1200" y="76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606"/>
              <p:cNvSpPr>
                <a:spLocks noChangeShapeType="1"/>
              </p:cNvSpPr>
              <p:nvPr/>
            </p:nvSpPr>
            <p:spPr bwMode="auto">
              <a:xfrm>
                <a:off x="1200"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36" name="Group 607"/>
            <p:cNvGrpSpPr>
              <a:grpSpLocks/>
            </p:cNvGrpSpPr>
            <p:nvPr/>
          </p:nvGrpSpPr>
          <p:grpSpPr bwMode="auto">
            <a:xfrm rot="16200000">
              <a:off x="4114801" y="6040438"/>
              <a:ext cx="381000" cy="609600"/>
              <a:chOff x="960" y="768"/>
              <a:chExt cx="240" cy="384"/>
            </a:xfrm>
          </p:grpSpPr>
          <p:sp>
            <p:nvSpPr>
              <p:cNvPr id="37" name="Line 608"/>
              <p:cNvSpPr>
                <a:spLocks noChangeShapeType="1"/>
              </p:cNvSpPr>
              <p:nvPr/>
            </p:nvSpPr>
            <p:spPr bwMode="auto">
              <a:xfrm>
                <a:off x="1056"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609"/>
              <p:cNvSpPr>
                <a:spLocks noChangeShapeType="1"/>
              </p:cNvSpPr>
              <p:nvPr/>
            </p:nvSpPr>
            <p:spPr bwMode="auto">
              <a:xfrm>
                <a:off x="1104"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610"/>
              <p:cNvSpPr>
                <a:spLocks noChangeShapeType="1"/>
              </p:cNvSpPr>
              <p:nvPr/>
            </p:nvSpPr>
            <p:spPr bwMode="auto">
              <a:xfrm>
                <a:off x="1104" y="10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611"/>
              <p:cNvSpPr>
                <a:spLocks noChangeShapeType="1"/>
              </p:cNvSpPr>
              <p:nvPr/>
            </p:nvSpPr>
            <p:spPr bwMode="auto">
              <a:xfrm>
                <a:off x="1104"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612"/>
              <p:cNvSpPr>
                <a:spLocks noChangeShapeType="1"/>
              </p:cNvSpPr>
              <p:nvPr/>
            </p:nvSpPr>
            <p:spPr bwMode="auto">
              <a:xfrm>
                <a:off x="960" y="960"/>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613"/>
              <p:cNvSpPr>
                <a:spLocks noChangeShapeType="1"/>
              </p:cNvSpPr>
              <p:nvPr/>
            </p:nvSpPr>
            <p:spPr bwMode="auto">
              <a:xfrm>
                <a:off x="1200" y="76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614"/>
              <p:cNvSpPr>
                <a:spLocks noChangeShapeType="1"/>
              </p:cNvSpPr>
              <p:nvPr/>
            </p:nvSpPr>
            <p:spPr bwMode="auto">
              <a:xfrm>
                <a:off x="1200"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44" name="Line 615"/>
            <p:cNvSpPr>
              <a:spLocks noChangeShapeType="1"/>
            </p:cNvSpPr>
            <p:nvPr/>
          </p:nvSpPr>
          <p:spPr bwMode="auto">
            <a:xfrm>
              <a:off x="3086101" y="6742113"/>
              <a:ext cx="12207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616"/>
            <p:cNvSpPr>
              <a:spLocks noChangeShapeType="1"/>
            </p:cNvSpPr>
            <p:nvPr/>
          </p:nvSpPr>
          <p:spPr bwMode="auto">
            <a:xfrm>
              <a:off x="2781301" y="6002338"/>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617"/>
            <p:cNvSpPr>
              <a:spLocks noChangeShapeType="1"/>
            </p:cNvSpPr>
            <p:nvPr/>
          </p:nvSpPr>
          <p:spPr bwMode="auto">
            <a:xfrm>
              <a:off x="4610101" y="6002338"/>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47" name="Group 618"/>
            <p:cNvGrpSpPr>
              <a:grpSpLocks/>
            </p:cNvGrpSpPr>
            <p:nvPr/>
          </p:nvGrpSpPr>
          <p:grpSpPr bwMode="auto">
            <a:xfrm>
              <a:off x="3014663" y="4868863"/>
              <a:ext cx="381000" cy="609600"/>
              <a:chOff x="960" y="768"/>
              <a:chExt cx="240" cy="384"/>
            </a:xfrm>
          </p:grpSpPr>
          <p:sp>
            <p:nvSpPr>
              <p:cNvPr id="48" name="Line 619"/>
              <p:cNvSpPr>
                <a:spLocks noChangeShapeType="1"/>
              </p:cNvSpPr>
              <p:nvPr/>
            </p:nvSpPr>
            <p:spPr bwMode="auto">
              <a:xfrm>
                <a:off x="1056"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620"/>
              <p:cNvSpPr>
                <a:spLocks noChangeShapeType="1"/>
              </p:cNvSpPr>
              <p:nvPr/>
            </p:nvSpPr>
            <p:spPr bwMode="auto">
              <a:xfrm>
                <a:off x="1104"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621"/>
              <p:cNvSpPr>
                <a:spLocks noChangeShapeType="1"/>
              </p:cNvSpPr>
              <p:nvPr/>
            </p:nvSpPr>
            <p:spPr bwMode="auto">
              <a:xfrm>
                <a:off x="1104" y="10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622"/>
              <p:cNvSpPr>
                <a:spLocks noChangeShapeType="1"/>
              </p:cNvSpPr>
              <p:nvPr/>
            </p:nvSpPr>
            <p:spPr bwMode="auto">
              <a:xfrm>
                <a:off x="1104"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623"/>
              <p:cNvSpPr>
                <a:spLocks noChangeShapeType="1"/>
              </p:cNvSpPr>
              <p:nvPr/>
            </p:nvSpPr>
            <p:spPr bwMode="auto">
              <a:xfrm>
                <a:off x="960" y="960"/>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624"/>
              <p:cNvSpPr>
                <a:spLocks noChangeShapeType="1"/>
              </p:cNvSpPr>
              <p:nvPr/>
            </p:nvSpPr>
            <p:spPr bwMode="auto">
              <a:xfrm>
                <a:off x="1200" y="76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625"/>
              <p:cNvSpPr>
                <a:spLocks noChangeShapeType="1"/>
              </p:cNvSpPr>
              <p:nvPr/>
            </p:nvSpPr>
            <p:spPr bwMode="auto">
              <a:xfrm>
                <a:off x="1200"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55" name="Group 626"/>
            <p:cNvGrpSpPr>
              <a:grpSpLocks/>
            </p:cNvGrpSpPr>
            <p:nvPr/>
          </p:nvGrpSpPr>
          <p:grpSpPr bwMode="auto">
            <a:xfrm flipH="1">
              <a:off x="4068763" y="4868863"/>
              <a:ext cx="381000" cy="609600"/>
              <a:chOff x="960" y="768"/>
              <a:chExt cx="240" cy="384"/>
            </a:xfrm>
          </p:grpSpPr>
          <p:sp>
            <p:nvSpPr>
              <p:cNvPr id="56" name="Line 627"/>
              <p:cNvSpPr>
                <a:spLocks noChangeShapeType="1"/>
              </p:cNvSpPr>
              <p:nvPr/>
            </p:nvSpPr>
            <p:spPr bwMode="auto">
              <a:xfrm>
                <a:off x="1056"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628"/>
              <p:cNvSpPr>
                <a:spLocks noChangeShapeType="1"/>
              </p:cNvSpPr>
              <p:nvPr/>
            </p:nvSpPr>
            <p:spPr bwMode="auto">
              <a:xfrm>
                <a:off x="1104"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629"/>
              <p:cNvSpPr>
                <a:spLocks noChangeShapeType="1"/>
              </p:cNvSpPr>
              <p:nvPr/>
            </p:nvSpPr>
            <p:spPr bwMode="auto">
              <a:xfrm>
                <a:off x="1104" y="10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630"/>
              <p:cNvSpPr>
                <a:spLocks noChangeShapeType="1"/>
              </p:cNvSpPr>
              <p:nvPr/>
            </p:nvSpPr>
            <p:spPr bwMode="auto">
              <a:xfrm>
                <a:off x="1104"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631"/>
              <p:cNvSpPr>
                <a:spLocks noChangeShapeType="1"/>
              </p:cNvSpPr>
              <p:nvPr/>
            </p:nvSpPr>
            <p:spPr bwMode="auto">
              <a:xfrm>
                <a:off x="960" y="960"/>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632"/>
              <p:cNvSpPr>
                <a:spLocks noChangeShapeType="1"/>
              </p:cNvSpPr>
              <p:nvPr/>
            </p:nvSpPr>
            <p:spPr bwMode="auto">
              <a:xfrm>
                <a:off x="1200" y="76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 name="Line 633"/>
              <p:cNvSpPr>
                <a:spLocks noChangeShapeType="1"/>
              </p:cNvSpPr>
              <p:nvPr/>
            </p:nvSpPr>
            <p:spPr bwMode="auto">
              <a:xfrm>
                <a:off x="1200"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3" name="Line 634"/>
            <p:cNvSpPr>
              <a:spLocks noChangeShapeType="1"/>
            </p:cNvSpPr>
            <p:nvPr/>
          </p:nvSpPr>
          <p:spPr bwMode="auto">
            <a:xfrm>
              <a:off x="3394076" y="4868863"/>
              <a:ext cx="673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64" name="Group 635"/>
            <p:cNvGrpSpPr>
              <a:grpSpLocks/>
            </p:cNvGrpSpPr>
            <p:nvPr/>
          </p:nvGrpSpPr>
          <p:grpSpPr bwMode="auto">
            <a:xfrm>
              <a:off x="3925888" y="4078288"/>
              <a:ext cx="381000" cy="609600"/>
              <a:chOff x="960" y="768"/>
              <a:chExt cx="240" cy="384"/>
            </a:xfrm>
          </p:grpSpPr>
          <p:sp>
            <p:nvSpPr>
              <p:cNvPr id="65" name="Line 636"/>
              <p:cNvSpPr>
                <a:spLocks noChangeShapeType="1"/>
              </p:cNvSpPr>
              <p:nvPr/>
            </p:nvSpPr>
            <p:spPr bwMode="auto">
              <a:xfrm>
                <a:off x="1056"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637"/>
              <p:cNvSpPr>
                <a:spLocks noChangeShapeType="1"/>
              </p:cNvSpPr>
              <p:nvPr/>
            </p:nvSpPr>
            <p:spPr bwMode="auto">
              <a:xfrm>
                <a:off x="1104" y="86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638"/>
              <p:cNvSpPr>
                <a:spLocks noChangeShapeType="1"/>
              </p:cNvSpPr>
              <p:nvPr/>
            </p:nvSpPr>
            <p:spPr bwMode="auto">
              <a:xfrm>
                <a:off x="1104" y="10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639"/>
              <p:cNvSpPr>
                <a:spLocks noChangeShapeType="1"/>
              </p:cNvSpPr>
              <p:nvPr/>
            </p:nvSpPr>
            <p:spPr bwMode="auto">
              <a:xfrm>
                <a:off x="1104" y="864"/>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640"/>
              <p:cNvSpPr>
                <a:spLocks noChangeShapeType="1"/>
              </p:cNvSpPr>
              <p:nvPr/>
            </p:nvSpPr>
            <p:spPr bwMode="auto">
              <a:xfrm>
                <a:off x="960" y="960"/>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641"/>
              <p:cNvSpPr>
                <a:spLocks noChangeShapeType="1"/>
              </p:cNvSpPr>
              <p:nvPr/>
            </p:nvSpPr>
            <p:spPr bwMode="auto">
              <a:xfrm>
                <a:off x="1200" y="768"/>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642"/>
              <p:cNvSpPr>
                <a:spLocks noChangeShapeType="1"/>
              </p:cNvSpPr>
              <p:nvPr/>
            </p:nvSpPr>
            <p:spPr bwMode="auto">
              <a:xfrm>
                <a:off x="1200" y="1056"/>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72" name="Line 643"/>
            <p:cNvSpPr>
              <a:spLocks noChangeShapeType="1"/>
            </p:cNvSpPr>
            <p:nvPr/>
          </p:nvSpPr>
          <p:spPr bwMode="auto">
            <a:xfrm>
              <a:off x="4448176" y="49450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644"/>
            <p:cNvSpPr>
              <a:spLocks noChangeShapeType="1"/>
            </p:cNvSpPr>
            <p:nvPr/>
          </p:nvSpPr>
          <p:spPr bwMode="auto">
            <a:xfrm>
              <a:off x="3008313" y="4945063"/>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Text Box 645"/>
            <p:cNvSpPr txBox="1">
              <a:spLocks noChangeArrowheads="1"/>
            </p:cNvSpPr>
            <p:nvPr/>
          </p:nvSpPr>
          <p:spPr bwMode="auto">
            <a:xfrm>
              <a:off x="2557463" y="5697538"/>
              <a:ext cx="533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ja-JP" sz="1200">
                  <a:ea typeface="ＭＳ Ｐゴシック" panose="020B0600070205080204" pitchFamily="50" charset="-128"/>
                </a:rPr>
                <a:t>BL1</a:t>
              </a:r>
              <a:endParaRPr lang="en-CA" altLang="ja-JP" sz="1200"/>
            </a:p>
          </p:txBody>
        </p:sp>
        <p:sp>
          <p:nvSpPr>
            <p:cNvPr id="75" name="Text Box 646"/>
            <p:cNvSpPr txBox="1">
              <a:spLocks noChangeArrowheads="1"/>
            </p:cNvSpPr>
            <p:nvPr/>
          </p:nvSpPr>
          <p:spPr bwMode="auto">
            <a:xfrm>
              <a:off x="4327526" y="5697538"/>
              <a:ext cx="533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ja-JP" sz="1200">
                  <a:ea typeface="ＭＳ Ｐゴシック" panose="020B0600070205080204" pitchFamily="50" charset="-128"/>
                </a:rPr>
                <a:t>BL1c</a:t>
              </a:r>
              <a:endParaRPr lang="en-CA" altLang="ja-JP" sz="1200"/>
            </a:p>
          </p:txBody>
        </p:sp>
        <p:sp>
          <p:nvSpPr>
            <p:cNvPr id="76" name="Text Box 648"/>
            <p:cNvSpPr txBox="1">
              <a:spLocks noChangeArrowheads="1"/>
            </p:cNvSpPr>
            <p:nvPr/>
          </p:nvSpPr>
          <p:spPr bwMode="auto">
            <a:xfrm>
              <a:off x="2487811" y="4941888"/>
              <a:ext cx="673100" cy="367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en-US" altLang="ja-JP" sz="1200" dirty="0">
                  <a:ea typeface="ＭＳ Ｐゴシック" panose="020B0600070205080204" pitchFamily="50" charset="-128"/>
                </a:rPr>
                <a:t>SL1c</a:t>
              </a:r>
              <a:endParaRPr lang="en-CA" altLang="ja-JP" sz="1200" dirty="0"/>
            </a:p>
          </p:txBody>
        </p:sp>
        <p:sp>
          <p:nvSpPr>
            <p:cNvPr id="77" name="Text Box 649"/>
            <p:cNvSpPr txBox="1">
              <a:spLocks noChangeArrowheads="1"/>
            </p:cNvSpPr>
            <p:nvPr/>
          </p:nvSpPr>
          <p:spPr bwMode="auto">
            <a:xfrm>
              <a:off x="4429126" y="4940300"/>
              <a:ext cx="5032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ja-JP" sz="1200">
                  <a:ea typeface="ＭＳ Ｐゴシック" panose="020B0600070205080204" pitchFamily="50" charset="-128"/>
                </a:rPr>
                <a:t>SL1</a:t>
              </a:r>
              <a:endParaRPr lang="en-CA" altLang="ja-JP" sz="1200"/>
            </a:p>
          </p:txBody>
        </p:sp>
        <p:sp>
          <p:nvSpPr>
            <p:cNvPr id="79" name="AutoShape 652"/>
            <p:cNvSpPr>
              <a:spLocks noChangeArrowheads="1"/>
            </p:cNvSpPr>
            <p:nvPr/>
          </p:nvSpPr>
          <p:spPr bwMode="auto">
            <a:xfrm flipV="1">
              <a:off x="4157663" y="4689475"/>
              <a:ext cx="287338" cy="142875"/>
            </a:xfrm>
            <a:prstGeom prst="triangle">
              <a:avLst>
                <a:gd name="adj"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80" name="Line 653"/>
            <p:cNvSpPr>
              <a:spLocks noChangeShapeType="1"/>
            </p:cNvSpPr>
            <p:nvPr/>
          </p:nvSpPr>
          <p:spPr bwMode="auto">
            <a:xfrm flipV="1">
              <a:off x="3709988" y="4379913"/>
              <a:ext cx="0" cy="485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654"/>
            <p:cNvSpPr>
              <a:spLocks noChangeShapeType="1"/>
            </p:cNvSpPr>
            <p:nvPr/>
          </p:nvSpPr>
          <p:spPr bwMode="auto">
            <a:xfrm>
              <a:off x="3709988" y="4383088"/>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55"/>
            <p:cNvSpPr>
              <a:spLocks noChangeShapeType="1"/>
            </p:cNvSpPr>
            <p:nvPr/>
          </p:nvSpPr>
          <p:spPr bwMode="auto">
            <a:xfrm>
              <a:off x="4305301" y="6526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656"/>
            <p:cNvSpPr>
              <a:spLocks noChangeShapeType="1"/>
            </p:cNvSpPr>
            <p:nvPr/>
          </p:nvSpPr>
          <p:spPr bwMode="auto">
            <a:xfrm>
              <a:off x="3086101" y="6526213"/>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Text Box 660"/>
            <p:cNvSpPr txBox="1">
              <a:spLocks noChangeArrowheads="1"/>
            </p:cNvSpPr>
            <p:nvPr/>
          </p:nvSpPr>
          <p:spPr bwMode="auto">
            <a:xfrm>
              <a:off x="2630488" y="4078288"/>
              <a:ext cx="1584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ja-JP" sz="1200" u="sng">
                  <a:ea typeface="ＭＳ Ｐゴシック" panose="020B0600070205080204" pitchFamily="50" charset="-128"/>
                </a:rPr>
                <a:t>NOR-type CAM</a:t>
              </a:r>
            </a:p>
          </p:txBody>
        </p:sp>
      </p:grpSp>
      <p:sp>
        <p:nvSpPr>
          <p:cNvPr id="86" name="テキスト ボックス 85"/>
          <p:cNvSpPr txBox="1"/>
          <p:nvPr/>
        </p:nvSpPr>
        <p:spPr>
          <a:xfrm>
            <a:off x="9142107" y="6277703"/>
            <a:ext cx="2687018" cy="307777"/>
          </a:xfrm>
          <a:prstGeom prst="rect">
            <a:avLst/>
          </a:prstGeom>
          <a:noFill/>
        </p:spPr>
        <p:txBody>
          <a:bodyPr wrap="none" rtlCol="0">
            <a:spAutoFit/>
          </a:bodyPr>
          <a:lstStyle/>
          <a:p>
            <a:pPr algn="ctr"/>
            <a:r>
              <a:rPr kumimoji="1" lang="en-US" altLang="ja-JP" sz="1400" b="1" dirty="0"/>
              <a:t>Example of CAM Cell Architecture</a:t>
            </a:r>
          </a:p>
        </p:txBody>
      </p:sp>
      <p:sp>
        <p:nvSpPr>
          <p:cNvPr id="87" name="楕円 86"/>
          <p:cNvSpPr/>
          <p:nvPr/>
        </p:nvSpPr>
        <p:spPr>
          <a:xfrm>
            <a:off x="9528630" y="5097315"/>
            <a:ext cx="1893080" cy="117918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8778453" y="5421711"/>
            <a:ext cx="824265" cy="461665"/>
          </a:xfrm>
          <a:prstGeom prst="rect">
            <a:avLst/>
          </a:prstGeom>
          <a:noFill/>
        </p:spPr>
        <p:txBody>
          <a:bodyPr wrap="none" rtlCol="0">
            <a:spAutoFit/>
          </a:bodyPr>
          <a:lstStyle/>
          <a:p>
            <a:r>
              <a:rPr kumimoji="1" lang="en-US" altLang="ja-JP" sz="1200" dirty="0"/>
              <a:t>Standard </a:t>
            </a:r>
          </a:p>
          <a:p>
            <a:r>
              <a:rPr kumimoji="1" lang="en-US" altLang="ja-JP" sz="1200" dirty="0"/>
              <a:t>SRAM Cell</a:t>
            </a:r>
            <a:endParaRPr kumimoji="1" lang="ja-JP" altLang="en-US" sz="1200" dirty="0"/>
          </a:p>
        </p:txBody>
      </p:sp>
    </p:spTree>
    <p:extLst>
      <p:ext uri="{BB962C8B-B14F-4D97-AF65-F5344CB8AC3E}">
        <p14:creationId xmlns:p14="http://schemas.microsoft.com/office/powerpoint/2010/main" val="750223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440" y="204456"/>
            <a:ext cx="11020622" cy="572951"/>
          </a:xfrm>
        </p:spPr>
        <p:txBody>
          <a:bodyPr>
            <a:noAutofit/>
          </a:bodyPr>
          <a:lstStyle/>
          <a:p>
            <a:r>
              <a:rPr lang="en-MY" sz="3600" dirty="0">
                <a:latin typeface="Times New Roman" panose="02020603050405020304" pitchFamily="18" charset="0"/>
                <a:cs typeface="Times New Roman" panose="02020603050405020304" pitchFamily="18" charset="0"/>
              </a:rPr>
              <a:t>SOFM (Small Outline Folded Module: Origami Module)</a:t>
            </a:r>
          </a:p>
        </p:txBody>
      </p:sp>
      <p:sp>
        <p:nvSpPr>
          <p:cNvPr id="5" name="Content Placeholder 4"/>
          <p:cNvSpPr>
            <a:spLocks noGrp="1"/>
          </p:cNvSpPr>
          <p:nvPr>
            <p:ph sz="half" idx="1"/>
          </p:nvPr>
        </p:nvSpPr>
        <p:spPr>
          <a:xfrm>
            <a:off x="102281" y="1084576"/>
            <a:ext cx="11766714" cy="1826179"/>
          </a:xfrm>
        </p:spPr>
        <p:txBody>
          <a:bodyPr>
            <a:normAutofit fontScale="92500" lnSpcReduction="10000"/>
          </a:bodyPr>
          <a:lstStyle/>
          <a:p>
            <a:pPr marL="0" indent="0">
              <a:buNone/>
            </a:pPr>
            <a:r>
              <a:rPr lang="en-MY" sz="1600" i="1" dirty="0">
                <a:latin typeface="Times New Roman" panose="02020603050405020304" pitchFamily="18" charset="0"/>
                <a:cs typeface="Times New Roman" panose="02020603050405020304" pitchFamily="18" charset="0"/>
              </a:rPr>
              <a:t>Embedded Systems require 1) small size, 2) low power consumption, 3) high data bandwidth, and 4) lighter weight, among many other design parameters.   Although a 3-dimensional chip stacking structure provides a solution for these 4 requirements, previous technologies suffer from: 1) high production cost, 2) low productivity, and 3) inflexibility to integrate exotic chips.</a:t>
            </a:r>
          </a:p>
          <a:p>
            <a:pPr marL="0" indent="0">
              <a:buNone/>
            </a:pPr>
            <a:r>
              <a:rPr lang="en-MY" sz="1600" i="1" dirty="0">
                <a:latin typeface="Times New Roman" panose="02020603050405020304" pitchFamily="18" charset="0"/>
                <a:cs typeface="Times New Roman" panose="02020603050405020304" pitchFamily="18" charset="0"/>
              </a:rPr>
              <a:t>Basic idea is: 1)  utilize a flexible/ foldable printed circuit board as an interposer to provide interconnection among IC chips, 2) fold the flexible PCBs in Origami </a:t>
            </a:r>
            <a:r>
              <a:rPr lang="en-MY" altLang="ja-JP" sz="1600" i="1" dirty="0">
                <a:latin typeface="Times New Roman" panose="02020603050405020304" pitchFamily="18" charset="0"/>
                <a:cs typeface="Times New Roman" panose="02020603050405020304" pitchFamily="18" charset="0"/>
              </a:rPr>
              <a:t>(Japanese traditional paper folding art) </a:t>
            </a:r>
            <a:r>
              <a:rPr lang="en-MY" sz="1600" i="1" dirty="0">
                <a:latin typeface="Times New Roman" panose="02020603050405020304" pitchFamily="18" charset="0"/>
                <a:cs typeface="Times New Roman" panose="02020603050405020304" pitchFamily="18" charset="0"/>
              </a:rPr>
              <a:t>style to take advantage of the flexibility and versatility of Origami method to minimize the total size of integration as well as optimizing the interconnection lengths.</a:t>
            </a:r>
          </a:p>
          <a:p>
            <a:pPr marL="0" indent="0">
              <a:buNone/>
            </a:pPr>
            <a:r>
              <a:rPr lang="en-MY" sz="1600" i="1" dirty="0">
                <a:latin typeface="Times New Roman" panose="02020603050405020304" pitchFamily="18" charset="0"/>
                <a:cs typeface="Times New Roman" panose="02020603050405020304" pitchFamily="18" charset="0"/>
              </a:rPr>
              <a:t>Since this research is between chip design and packaging, there wait many challenging research opportunities, such as placement and routing, manufacturing process, material choice, testing, integration of heterogeneous devices, optimization of # of wiring layers and micro bump location, etc.</a:t>
            </a:r>
          </a:p>
        </p:txBody>
      </p:sp>
      <p:pic>
        <p:nvPicPr>
          <p:cNvPr id="2052" name="Picture 4" descr="http://4.bp.blogspot.com/-toSC5C-_EHM/T2TQZN6xjWI/AAAAAAAABg0/LgZVEgAXHlM/s1600/diagram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65879" y="5053867"/>
            <a:ext cx="2027823" cy="1631582"/>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p:cNvPicPr>
          <p:nvPr/>
        </p:nvPicPr>
        <p:blipFill>
          <a:blip r:embed="rId3"/>
          <a:stretch>
            <a:fillRect/>
          </a:stretch>
        </p:blipFill>
        <p:spPr>
          <a:xfrm>
            <a:off x="7108850" y="3453288"/>
            <a:ext cx="1541883" cy="1265407"/>
          </a:xfrm>
          <a:prstGeom prst="rect">
            <a:avLst/>
          </a:prstGeom>
        </p:spPr>
      </p:pic>
      <p:sp>
        <p:nvSpPr>
          <p:cNvPr id="13" name="TextBox 10"/>
          <p:cNvSpPr txBox="1"/>
          <p:nvPr/>
        </p:nvSpPr>
        <p:spPr>
          <a:xfrm>
            <a:off x="477496" y="663748"/>
            <a:ext cx="3252234" cy="369332"/>
          </a:xfrm>
          <a:prstGeom prst="rect">
            <a:avLst/>
          </a:prstGeom>
          <a:noFill/>
        </p:spPr>
        <p:txBody>
          <a:bodyPr wrap="square" rtlCol="0">
            <a:spAutoFit/>
          </a:bodyPr>
          <a:lstStyle/>
          <a:p>
            <a:r>
              <a:rPr lang="en-MY" dirty="0">
                <a:latin typeface="Times New Roman" panose="02020603050405020304" pitchFamily="18" charset="0"/>
                <a:cs typeface="Times New Roman" panose="02020603050405020304" pitchFamily="18" charset="0"/>
              </a:rPr>
              <a:t>@ Embedded System </a:t>
            </a:r>
            <a:r>
              <a:rPr lang="en-MY" dirty="0" err="1">
                <a:latin typeface="Times New Roman" panose="02020603050405020304" pitchFamily="18" charset="0"/>
                <a:cs typeface="Times New Roman" panose="02020603050405020304" pitchFamily="18" charset="0"/>
              </a:rPr>
              <a:t>iKohza</a:t>
            </a:r>
            <a:endParaRPr lang="en-MY" dirty="0">
              <a:latin typeface="Times New Roman" panose="02020603050405020304" pitchFamily="18" charset="0"/>
              <a:cs typeface="Times New Roman" panose="02020603050405020304" pitchFamily="18" charset="0"/>
            </a:endParaRPr>
          </a:p>
        </p:txBody>
      </p:sp>
      <p:grpSp>
        <p:nvGrpSpPr>
          <p:cNvPr id="18" name="グループ化 17"/>
          <p:cNvGrpSpPr/>
          <p:nvPr/>
        </p:nvGrpSpPr>
        <p:grpSpPr>
          <a:xfrm>
            <a:off x="102281" y="3633260"/>
            <a:ext cx="5552834" cy="3052189"/>
            <a:chOff x="107760" y="3484821"/>
            <a:chExt cx="5552834" cy="3052189"/>
          </a:xfrm>
        </p:grpSpPr>
        <p:pic>
          <p:nvPicPr>
            <p:cNvPr id="8" name="図 7"/>
            <p:cNvPicPr>
              <a:picLocks noChangeAspect="1"/>
            </p:cNvPicPr>
            <p:nvPr/>
          </p:nvPicPr>
          <p:blipFill>
            <a:blip r:embed="rId4"/>
            <a:stretch>
              <a:fillRect/>
            </a:stretch>
          </p:blipFill>
          <p:spPr>
            <a:xfrm>
              <a:off x="503053" y="3708442"/>
              <a:ext cx="2059745" cy="1056672"/>
            </a:xfrm>
            <a:prstGeom prst="rect">
              <a:avLst/>
            </a:prstGeom>
          </p:spPr>
        </p:pic>
        <p:pic>
          <p:nvPicPr>
            <p:cNvPr id="7" name="図 6"/>
            <p:cNvPicPr>
              <a:picLocks noChangeAspect="1"/>
            </p:cNvPicPr>
            <p:nvPr/>
          </p:nvPicPr>
          <p:blipFill>
            <a:blip r:embed="rId5"/>
            <a:stretch>
              <a:fillRect/>
            </a:stretch>
          </p:blipFill>
          <p:spPr>
            <a:xfrm>
              <a:off x="3193536" y="3670845"/>
              <a:ext cx="1652232" cy="1046201"/>
            </a:xfrm>
            <a:prstGeom prst="rect">
              <a:avLst/>
            </a:prstGeom>
          </p:spPr>
        </p:pic>
        <p:pic>
          <p:nvPicPr>
            <p:cNvPr id="10" name="図 9"/>
            <p:cNvPicPr>
              <a:picLocks noChangeAspect="1"/>
            </p:cNvPicPr>
            <p:nvPr/>
          </p:nvPicPr>
          <p:blipFill>
            <a:blip r:embed="rId6"/>
            <a:stretch>
              <a:fillRect/>
            </a:stretch>
          </p:blipFill>
          <p:spPr>
            <a:xfrm>
              <a:off x="2610361" y="4765114"/>
              <a:ext cx="3047128" cy="1117280"/>
            </a:xfrm>
            <a:prstGeom prst="rect">
              <a:avLst/>
            </a:prstGeom>
          </p:spPr>
        </p:pic>
        <p:pic>
          <p:nvPicPr>
            <p:cNvPr id="2050" name="Picture 2" descr="「package on package」の画像検索結果"/>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0693" y="4921890"/>
              <a:ext cx="1691954" cy="107017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630361" y="6075345"/>
              <a:ext cx="2535438" cy="461665"/>
            </a:xfrm>
            <a:prstGeom prst="rect">
              <a:avLst/>
            </a:prstGeom>
            <a:noFill/>
            <a:ln>
              <a:solidFill>
                <a:srgbClr val="FF0000"/>
              </a:solidFill>
            </a:ln>
          </p:spPr>
          <p:txBody>
            <a:bodyPr wrap="none" rtlCol="0">
              <a:spAutoFit/>
            </a:bodyPr>
            <a:lstStyle/>
            <a:p>
              <a:r>
                <a:rPr kumimoji="1" lang="en-US" altLang="ja-JP" sz="2400" dirty="0">
                  <a:solidFill>
                    <a:srgbClr val="FF0000"/>
                  </a:solidFill>
                </a:rPr>
                <a:t>No more of these !</a:t>
              </a:r>
              <a:endParaRPr kumimoji="1" lang="ja-JP" altLang="en-US" sz="2400" dirty="0">
                <a:solidFill>
                  <a:srgbClr val="FF0000"/>
                </a:solidFill>
              </a:endParaRPr>
            </a:p>
          </p:txBody>
        </p:sp>
        <p:sp>
          <p:nvSpPr>
            <p:cNvPr id="3" name="テキスト ボックス 2"/>
            <p:cNvSpPr txBox="1"/>
            <p:nvPr/>
          </p:nvSpPr>
          <p:spPr>
            <a:xfrm>
              <a:off x="1135940" y="4145590"/>
              <a:ext cx="1459246" cy="369332"/>
            </a:xfrm>
            <a:prstGeom prst="rect">
              <a:avLst/>
            </a:prstGeom>
            <a:solidFill>
              <a:schemeClr val="bg1"/>
            </a:solidFill>
          </p:spPr>
          <p:txBody>
            <a:bodyPr wrap="none" rtlCol="0">
              <a:spAutoFit/>
            </a:bodyPr>
            <a:lstStyle/>
            <a:p>
              <a:r>
                <a:rPr kumimoji="1" lang="en-US" altLang="ja-JP" dirty="0"/>
                <a:t>Wire bonding</a:t>
              </a:r>
              <a:endParaRPr kumimoji="1" lang="ja-JP" altLang="en-US" dirty="0"/>
            </a:p>
          </p:txBody>
        </p:sp>
        <p:sp>
          <p:nvSpPr>
            <p:cNvPr id="14" name="テキスト ボックス 13"/>
            <p:cNvSpPr txBox="1"/>
            <p:nvPr/>
          </p:nvSpPr>
          <p:spPr>
            <a:xfrm>
              <a:off x="4382485" y="5261485"/>
              <a:ext cx="619080" cy="369332"/>
            </a:xfrm>
            <a:prstGeom prst="rect">
              <a:avLst/>
            </a:prstGeom>
            <a:solidFill>
              <a:schemeClr val="bg1"/>
            </a:solidFill>
          </p:spPr>
          <p:txBody>
            <a:bodyPr wrap="none" rtlCol="0">
              <a:spAutoFit/>
            </a:bodyPr>
            <a:lstStyle/>
            <a:p>
              <a:r>
                <a:rPr kumimoji="1" lang="en-US" altLang="ja-JP" dirty="0"/>
                <a:t>2.5D</a:t>
              </a:r>
              <a:endParaRPr kumimoji="1" lang="ja-JP" altLang="en-US" dirty="0"/>
            </a:p>
          </p:txBody>
        </p:sp>
        <p:sp>
          <p:nvSpPr>
            <p:cNvPr id="15" name="テキスト ボックス 14"/>
            <p:cNvSpPr txBox="1"/>
            <p:nvPr/>
          </p:nvSpPr>
          <p:spPr>
            <a:xfrm>
              <a:off x="4386525" y="4129739"/>
              <a:ext cx="611001" cy="369332"/>
            </a:xfrm>
            <a:prstGeom prst="rect">
              <a:avLst/>
            </a:prstGeom>
            <a:solidFill>
              <a:schemeClr val="bg1"/>
            </a:solidFill>
          </p:spPr>
          <p:txBody>
            <a:bodyPr wrap="none" rtlCol="0">
              <a:spAutoFit/>
            </a:bodyPr>
            <a:lstStyle/>
            <a:p>
              <a:r>
                <a:rPr kumimoji="1" lang="en-US" altLang="ja-JP" dirty="0"/>
                <a:t>TSVs</a:t>
              </a:r>
              <a:endParaRPr kumimoji="1" lang="ja-JP" altLang="en-US" dirty="0"/>
            </a:p>
          </p:txBody>
        </p:sp>
        <p:sp>
          <p:nvSpPr>
            <p:cNvPr id="16" name="テキスト ボックス 15"/>
            <p:cNvSpPr txBox="1"/>
            <p:nvPr/>
          </p:nvSpPr>
          <p:spPr>
            <a:xfrm>
              <a:off x="1755526" y="5242463"/>
              <a:ext cx="623889" cy="369332"/>
            </a:xfrm>
            <a:prstGeom prst="rect">
              <a:avLst/>
            </a:prstGeom>
            <a:solidFill>
              <a:schemeClr val="bg1"/>
            </a:solidFill>
          </p:spPr>
          <p:txBody>
            <a:bodyPr wrap="none" rtlCol="0">
              <a:spAutoFit/>
            </a:bodyPr>
            <a:lstStyle/>
            <a:p>
              <a:r>
                <a:rPr kumimoji="1" lang="en-US" altLang="ja-JP" dirty="0"/>
                <a:t>MCP</a:t>
              </a:r>
              <a:endParaRPr kumimoji="1" lang="ja-JP" altLang="en-US" dirty="0"/>
            </a:p>
          </p:txBody>
        </p:sp>
        <p:sp>
          <p:nvSpPr>
            <p:cNvPr id="6" name="楕円 5"/>
            <p:cNvSpPr/>
            <p:nvPr/>
          </p:nvSpPr>
          <p:spPr>
            <a:xfrm>
              <a:off x="107760" y="3484821"/>
              <a:ext cx="5552834" cy="2538778"/>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矢印: 右 8"/>
          <p:cNvSpPr/>
          <p:nvPr/>
        </p:nvSpPr>
        <p:spPr>
          <a:xfrm>
            <a:off x="5739641" y="4678683"/>
            <a:ext cx="565058" cy="4094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左中かっこ 16"/>
          <p:cNvSpPr/>
          <p:nvPr/>
        </p:nvSpPr>
        <p:spPr>
          <a:xfrm>
            <a:off x="6575449" y="3153102"/>
            <a:ext cx="313922" cy="3400518"/>
          </a:xfrm>
          <a:prstGeom prst="leftBrace">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矢印: 右 19"/>
          <p:cNvSpPr/>
          <p:nvPr/>
        </p:nvSpPr>
        <p:spPr>
          <a:xfrm rot="19205111">
            <a:off x="9186014" y="4543169"/>
            <a:ext cx="565058" cy="4094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6903436" y="4294029"/>
            <a:ext cx="1317733" cy="369332"/>
          </a:xfrm>
          <a:prstGeom prst="rect">
            <a:avLst/>
          </a:prstGeom>
          <a:solidFill>
            <a:schemeClr val="bg1"/>
          </a:solidFill>
        </p:spPr>
        <p:txBody>
          <a:bodyPr wrap="none" rtlCol="0">
            <a:spAutoFit/>
          </a:bodyPr>
          <a:lstStyle/>
          <a:p>
            <a:r>
              <a:rPr kumimoji="1" lang="en-US" altLang="ja-JP" dirty="0"/>
              <a:t>Flexible PCB</a:t>
            </a:r>
            <a:endParaRPr kumimoji="1" lang="ja-JP" altLang="en-US" dirty="0"/>
          </a:p>
        </p:txBody>
      </p:sp>
      <p:pic>
        <p:nvPicPr>
          <p:cNvPr id="24" name="図 23"/>
          <p:cNvPicPr>
            <a:picLocks noChangeAspect="1"/>
          </p:cNvPicPr>
          <p:nvPr/>
        </p:nvPicPr>
        <p:blipFill>
          <a:blip r:embed="rId8"/>
          <a:stretch>
            <a:fillRect/>
          </a:stretch>
        </p:blipFill>
        <p:spPr>
          <a:xfrm>
            <a:off x="9902466" y="3530538"/>
            <a:ext cx="1966529" cy="1515069"/>
          </a:xfrm>
          <a:prstGeom prst="rect">
            <a:avLst/>
          </a:prstGeom>
        </p:spPr>
      </p:pic>
      <p:sp>
        <p:nvSpPr>
          <p:cNvPr id="25" name="テキスト ボックス 24"/>
          <p:cNvSpPr txBox="1"/>
          <p:nvPr/>
        </p:nvSpPr>
        <p:spPr>
          <a:xfrm>
            <a:off x="10175949" y="4231328"/>
            <a:ext cx="2017985" cy="307777"/>
          </a:xfrm>
          <a:prstGeom prst="rect">
            <a:avLst/>
          </a:prstGeom>
          <a:solidFill>
            <a:schemeClr val="bg1"/>
          </a:solidFill>
        </p:spPr>
        <p:txBody>
          <a:bodyPr wrap="square" rtlCol="0">
            <a:spAutoFit/>
          </a:bodyPr>
          <a:lstStyle/>
          <a:p>
            <a:r>
              <a:rPr kumimoji="1" lang="en-US" altLang="ja-JP" sz="1400" dirty="0"/>
              <a:t>Prototype Origami CSP</a:t>
            </a:r>
            <a:endParaRPr kumimoji="1" lang="ja-JP" altLang="en-US" sz="1400" dirty="0"/>
          </a:p>
        </p:txBody>
      </p:sp>
      <p:sp>
        <p:nvSpPr>
          <p:cNvPr id="26" name="テキスト ボックス 25"/>
          <p:cNvSpPr txBox="1"/>
          <p:nvPr/>
        </p:nvSpPr>
        <p:spPr>
          <a:xfrm>
            <a:off x="7786297" y="5802706"/>
            <a:ext cx="922560" cy="369332"/>
          </a:xfrm>
          <a:prstGeom prst="rect">
            <a:avLst/>
          </a:prstGeom>
          <a:solidFill>
            <a:schemeClr val="bg1"/>
          </a:solidFill>
        </p:spPr>
        <p:txBody>
          <a:bodyPr wrap="none" rtlCol="0">
            <a:spAutoFit/>
          </a:bodyPr>
          <a:lstStyle/>
          <a:p>
            <a:r>
              <a:rPr kumimoji="1" lang="en-US" altLang="ja-JP" dirty="0"/>
              <a:t>Origami</a:t>
            </a:r>
            <a:endParaRPr kumimoji="1" lang="ja-JP" altLang="en-US" dirty="0"/>
          </a:p>
        </p:txBody>
      </p:sp>
      <p:sp>
        <p:nvSpPr>
          <p:cNvPr id="27" name="左中かっこ 26"/>
          <p:cNvSpPr/>
          <p:nvPr/>
        </p:nvSpPr>
        <p:spPr>
          <a:xfrm rot="10800000">
            <a:off x="8636545" y="3213294"/>
            <a:ext cx="313922" cy="3400518"/>
          </a:xfrm>
          <a:prstGeom prst="leftBrace">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8" name="矢印: 右 27"/>
          <p:cNvSpPr/>
          <p:nvPr/>
        </p:nvSpPr>
        <p:spPr>
          <a:xfrm rot="5400000">
            <a:off x="10603200" y="5389883"/>
            <a:ext cx="565058" cy="40941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9389807" y="5962174"/>
            <a:ext cx="2662652" cy="523220"/>
          </a:xfrm>
          <a:prstGeom prst="rect">
            <a:avLst/>
          </a:prstGeom>
          <a:noFill/>
          <a:ln>
            <a:solidFill>
              <a:srgbClr val="FF0000"/>
            </a:solidFill>
          </a:ln>
        </p:spPr>
        <p:txBody>
          <a:bodyPr wrap="none" rtlCol="0">
            <a:spAutoFit/>
          </a:bodyPr>
          <a:lstStyle/>
          <a:p>
            <a:r>
              <a:rPr kumimoji="1" lang="en-US" altLang="ja-JP" sz="2800" dirty="0">
                <a:solidFill>
                  <a:srgbClr val="FF0000"/>
                </a:solidFill>
              </a:rPr>
              <a:t>Novel Structure !</a:t>
            </a:r>
            <a:endParaRPr kumimoji="1" lang="ja-JP" altLang="en-US" sz="2800" dirty="0">
              <a:solidFill>
                <a:srgbClr val="FF0000"/>
              </a:solidFill>
            </a:endParaRPr>
          </a:p>
        </p:txBody>
      </p:sp>
    </p:spTree>
    <p:extLst>
      <p:ext uri="{BB962C8B-B14F-4D97-AF65-F5344CB8AC3E}">
        <p14:creationId xmlns:p14="http://schemas.microsoft.com/office/powerpoint/2010/main" val="269780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2"/>
          <a:stretch>
            <a:fillRect/>
          </a:stretch>
        </p:blipFill>
        <p:spPr>
          <a:xfrm>
            <a:off x="51292" y="30185"/>
            <a:ext cx="12089416" cy="6797629"/>
          </a:xfrm>
          <a:prstGeom prst="rect">
            <a:avLst/>
          </a:prstGeom>
        </p:spPr>
      </p:pic>
    </p:spTree>
    <p:extLst>
      <p:ext uri="{BB962C8B-B14F-4D97-AF65-F5344CB8AC3E}">
        <p14:creationId xmlns:p14="http://schemas.microsoft.com/office/powerpoint/2010/main" val="1332781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399</Words>
  <Application>Microsoft Office PowerPoint</Application>
  <PresentationFormat>Widescreen</PresentationFormat>
  <Paragraphs>29</Paragraphs>
  <Slides>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0" baseType="lpstr">
      <vt:lpstr>ＭＳ Ｐゴシック</vt:lpstr>
      <vt:lpstr>Arial</vt:lpstr>
      <vt:lpstr>Calibri</vt:lpstr>
      <vt:lpstr>Calibri Light</vt:lpstr>
      <vt:lpstr>Times New Roman</vt:lpstr>
      <vt:lpstr>Office Theme</vt:lpstr>
      <vt:lpstr>Visio</vt:lpstr>
      <vt:lpstr>Novel Architecture, Integration, and Application of Content-Addressable Memories (CAM) for Parallel Search Engines, Networking, and SoCs</vt:lpstr>
      <vt:lpstr>SOFM (Small Outline Folded Module: Origami Module)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Title</dc:title>
  <dc:creator>Chia Yee Ooi</dc:creator>
  <cp:lastModifiedBy>Chia Yee Ooi</cp:lastModifiedBy>
  <cp:revision>35</cp:revision>
  <dcterms:created xsi:type="dcterms:W3CDTF">2017-04-18T00:44:47Z</dcterms:created>
  <dcterms:modified xsi:type="dcterms:W3CDTF">2017-04-25T01:34:04Z</dcterms:modified>
</cp:coreProperties>
</file>